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0" r:id="rId3"/>
    <p:sldId id="311" r:id="rId4"/>
    <p:sldId id="313" r:id="rId5"/>
    <p:sldId id="314" r:id="rId6"/>
    <p:sldId id="303" r:id="rId7"/>
    <p:sldId id="259" r:id="rId8"/>
    <p:sldId id="293" r:id="rId9"/>
    <p:sldId id="292" r:id="rId10"/>
    <p:sldId id="277" r:id="rId11"/>
    <p:sldId id="279" r:id="rId12"/>
    <p:sldId id="278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97" r:id="rId23"/>
    <p:sldId id="298" r:id="rId24"/>
    <p:sldId id="299" r:id="rId25"/>
    <p:sldId id="294" r:id="rId26"/>
    <p:sldId id="300" r:id="rId27"/>
    <p:sldId id="301" r:id="rId28"/>
    <p:sldId id="302" r:id="rId29"/>
    <p:sldId id="295" r:id="rId30"/>
  </p:sldIdLst>
  <p:sldSz cx="12192000" cy="6858000"/>
  <p:notesSz cx="6858000" cy="9144000"/>
  <p:custDataLst>
    <p:tags r:id="rId31"/>
  </p:custDataLst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FC006-4F80-48F2-834A-B85CB5B01E47}" v="180" dt="2025-03-06T08:40:55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FF543FF-4E18-DD37-C042-E62712999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AD9E14A-63D6-57A8-44D5-AD3C60D02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39FC69-B55C-EBE7-42C1-37EFE850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543E05C-1384-42FE-94F9-5CBC8353C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BC4D6E3-CFFF-36A6-7AB8-3D33A97C4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0852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ADDCF71-CDAE-465C-D69C-E467830EC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274946-92DE-AC7C-4E7C-AF5EA4BF5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359467F-E9FB-5F00-3182-F00ED3156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76C1BCF-C0B3-7CBA-27C7-24CB3C189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04B20A9-94D0-211B-3E4C-8AF893C15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8965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F78411C-C550-4A00-E952-144DCEF5F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7A35DB2-776C-089C-82D2-753611D73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387A0E6-05DB-ED40-42A8-6F480C35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C8EB570-191F-993C-A7FF-645161DF5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26A8F2-4B64-6423-F23D-456987F5D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676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193277F-3488-FBAE-4EDF-079AEEF8D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9A15832-FCE3-01D2-1994-11915FC9BA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E48CF71-3BF1-9397-7AE0-FD532E524B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3E3488-B94E-EB22-B93C-12774A83B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B4A17B5-7A1F-C425-78D5-34F2A5EE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096D23F-006A-C7B8-67FE-6CDB81067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493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206458-0880-4541-647F-E220D2866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A28544-E56D-9D1A-3A8E-50603CADBA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8670408-10D0-1977-52D7-7F1481162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D5C8EF6-9D57-4062-A98F-22121E5D7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11AD159-70B2-58C1-07F0-162AD1E4B4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D2D35B7-0CBB-B2E1-15AD-BFCA8EF82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81593C8-FCAF-2434-1842-E4D1DDA2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6F61B03-9CC4-1D4B-23CC-955EEC00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4980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AF73178-D9ED-3F19-F2B5-956EB4AF0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101A888-22C3-96D1-D88D-7D46F64E4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27645D7D-9DC9-DD35-0ACA-96AE8C9F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88FC047-65E2-1089-5FED-5D9EF46E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4125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FBE5F96-D340-C3B9-73FB-C4351A05B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DD3D1C16-E6F5-D1D5-D33A-E440E9AAE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961C6DA-F598-664F-0B28-08216AD3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593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C343BF-82B7-929C-0892-39AAB6DFF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8153234-FBEE-4EE5-4DFF-E7C44E9C0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3247855-A4CB-3A83-DEC7-6CCBA7FB5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27BEFEE-43CA-48A6-ABDF-D747BBE9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01AD8061-2F60-EAA4-FB9A-FC689803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9F11986-1773-8F5E-03AF-4CCFE2CF0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92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37C5CD7-B60A-A9ED-CFBB-7A6123E8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AB76A87E-DA95-6442-5CB5-E0A4108068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C6E105D-BA96-2744-DD9E-A8364FC9FA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86A9013-75D4-E2CA-6289-A89739671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8D5B53C-E996-57AE-3490-7A6E9371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258F8F1-CE77-0FF6-A2B2-03E1A28E5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6878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62BB05-AB9F-9892-25B1-D3780D851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4AFF1F3-CB25-967A-31CB-80570A75A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19BB16D-5117-7C1C-C692-3105D116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EA7BA10-8F96-8937-BDE5-1336911AC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60A4A6-6F45-AA05-63D5-DEAEF1D24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01080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AA823D8D-278F-DCBE-277F-0B4213BA9A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F2D8E64-4D9E-128F-9864-7FA1302E1C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BC21BDB-DD87-04BC-DBC0-4052D757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513E516-245B-B66E-0AED-4CE3A3AB6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B4E3A0-B490-1F4E-2D9E-46A5EDEC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7792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872AB9AC-0075-645A-E09B-B03E71E4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34C3A49-E886-2A95-BEC2-51FC8A36C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BEC71D4-F1A7-7C35-78C8-BF050150DE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C355AD-E309-4470-A953-F90DC0D55083}" type="datetimeFigureOut">
              <a:rPr lang="hu-HU" smtClean="0"/>
              <a:t>2025. 10. 21.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F0034E-26B8-C415-091F-B44860223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4F1C01E-7B69-1AAE-C18A-0AC1E9905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CFA336-964E-4EE4-903B-9ACCD16C917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4778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tags" Target="../tags/tag7.xml"/><Relationship Id="rId7" Type="http://schemas.openxmlformats.org/officeDocument/2006/relationships/image" Target="../media/image11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10" Type="http://schemas.openxmlformats.org/officeDocument/2006/relationships/image" Target="../media/image6.sv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leonardo.ai/image-generation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anva.com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ép 4" descr="A képen computer, fal, fedett pályás, tervezé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3D83E671-5757-0942-F967-ADDC08205F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20" y="82297"/>
            <a:ext cx="12191980" cy="6857999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366AEFD1-41C6-FA88-1CFF-0371E8A99B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95" y="783127"/>
            <a:ext cx="11191461" cy="3053378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FFFF"/>
                </a:solidFill>
                <a:latin typeface="Lunar Escape" panose="02000500000000000000" pitchFamily="50" charset="0"/>
                <a:ea typeface="ByteBounce" panose="02000603000000000000" pitchFamily="2" charset="0"/>
              </a:rPr>
              <a:t>Mesterséges intelligencia használata az oktatás folyamatai során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CD515D5-77DC-482E-E9CC-3F06778D9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026" y="4867629"/>
            <a:ext cx="9144000" cy="1098395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  <a:latin typeface="Gome Pixel" pitchFamily="50" charset="-18"/>
                <a:ea typeface="ByteBounce" panose="02000603000000000000" pitchFamily="2" charset="0"/>
                <a:cs typeface="Gome Pixel" pitchFamily="50" charset="-18"/>
              </a:rPr>
              <a:t>Koblencz Máté</a:t>
            </a:r>
          </a:p>
        </p:txBody>
      </p:sp>
    </p:spTree>
    <p:extLst>
      <p:ext uri="{BB962C8B-B14F-4D97-AF65-F5344CB8AC3E}">
        <p14:creationId xmlns:p14="http://schemas.microsoft.com/office/powerpoint/2010/main" val="1223497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3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veo30generatepreview_A_kpen_lthat_fiatal_tanr_egy_trtnelem_tan_0">
            <a:hlinkClick r:id="" action="ppaction://media"/>
            <a:extLst>
              <a:ext uri="{FF2B5EF4-FFF2-40B4-BE49-F238E27FC236}">
                <a16:creationId xmlns:a16="http://schemas.microsoft.com/office/drawing/2014/main" id="{E1B7CE01-1F1B-956A-C956-CDC88E27BC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6883" y="685800"/>
            <a:ext cx="9753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1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C44D9-1EE1-1F9F-A2AC-CCB46A9C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o30generatepreview_Hozz_ltre_egy_rvid_videt_amelyben_Koblenc_0">
            <a:hlinkClick r:id="" action="ppaction://media"/>
            <a:extLst>
              <a:ext uri="{FF2B5EF4-FFF2-40B4-BE49-F238E27FC236}">
                <a16:creationId xmlns:a16="http://schemas.microsoft.com/office/drawing/2014/main" id="{A5B17B4D-D3CD-D9E7-496B-4F579BDF93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7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40244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28E47-2232-1B44-425E-E05B5245D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karácsony, mikulás, jármű, piros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EEA2AF8A-1522-A72E-B9D2-BCCFE6899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7" y="0"/>
            <a:ext cx="12133385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02E118A8-3FB5-6051-21CE-C323A1ADFD3B}"/>
              </a:ext>
            </a:extLst>
          </p:cNvPr>
          <p:cNvSpPr txBox="1"/>
          <p:nvPr/>
        </p:nvSpPr>
        <p:spPr>
          <a:xfrm>
            <a:off x="29307" y="6488668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https://www.youtube.com/watch?v=E3-J0MwvBSI</a:t>
            </a:r>
          </a:p>
        </p:txBody>
      </p:sp>
    </p:spTree>
    <p:extLst>
      <p:ext uri="{BB962C8B-B14F-4D97-AF65-F5344CB8AC3E}">
        <p14:creationId xmlns:p14="http://schemas.microsoft.com/office/powerpoint/2010/main" val="1094835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B24855A-BE90-9BFA-2FA6-B911FDDA235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CB9CB9F5-29E2-AE03-DFDA-C8DB90D8618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112851" y="1000897"/>
            <a:ext cx="8486226" cy="3855308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4000" b="1">
                <a:solidFill>
                  <a:srgbClr val="000000"/>
                </a:solidFill>
              </a:rPr>
              <a:t>Mit éreztél a videó nézése közben?</a:t>
            </a:r>
          </a:p>
        </p:txBody>
      </p:sp>
      <p:pic>
        <p:nvPicPr>
          <p:cNvPr id="6" name="Ábra 5">
            <a:extLst>
              <a:ext uri="{FF2B5EF4-FFF2-40B4-BE49-F238E27FC236}">
                <a16:creationId xmlns:a16="http://schemas.microsoft.com/office/drawing/2014/main" id="{6CA3AD23-181B-782F-ACF9-8364B1C7EE44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462" y="6190785"/>
            <a:ext cx="296462" cy="296462"/>
          </a:xfrm>
          <a:prstGeom prst="rect">
            <a:avLst/>
          </a:prstGeom>
        </p:spPr>
      </p:pic>
      <p:pic>
        <p:nvPicPr>
          <p:cNvPr id="9" name="Ábra 8">
            <a:extLst>
              <a:ext uri="{FF2B5EF4-FFF2-40B4-BE49-F238E27FC236}">
                <a16:creationId xmlns:a16="http://schemas.microsoft.com/office/drawing/2014/main" id="{C71C8DB5-FC24-3D65-1F60-117CD7EF4D4C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46748" y="6153727"/>
            <a:ext cx="1111733" cy="3705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576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Ábra 5">
            <a:extLst>
              <a:ext uri="{FF2B5EF4-FFF2-40B4-BE49-F238E27FC236}">
                <a16:creationId xmlns:a16="http://schemas.microsoft.com/office/drawing/2014/main" id="{F09EF5B4-6478-D160-FA68-FE069B10EE6C}"/>
              </a:ext>
            </a:extLst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01440" y="617220"/>
            <a:ext cx="1036320" cy="518160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ABE71660-C7F5-8B9B-D997-4173699281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901440" y="2571750"/>
            <a:ext cx="7315199" cy="1714500"/>
          </a:xfrm>
          <a:prstGeom prst="rect">
            <a:avLst/>
          </a:prstGeom>
          <a:noFill/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4000" b="1">
                <a:solidFill>
                  <a:srgbClr val="5B5B5B"/>
                </a:solidFill>
              </a:rPr>
              <a:t>Hogyan használnád a mesterséges intelligenciát a saját szakmádban?</a:t>
            </a:r>
          </a:p>
        </p:txBody>
      </p:sp>
      <p:sp>
        <p:nvSpPr>
          <p:cNvPr id="10" name="Téglalap 9">
            <a:extLst>
              <a:ext uri="{FF2B5EF4-FFF2-40B4-BE49-F238E27FC236}">
                <a16:creationId xmlns:a16="http://schemas.microsoft.com/office/drawing/2014/main" id="{B460A179-439A-16F8-1326-7A0DD289D7B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901440" y="6032500"/>
            <a:ext cx="7315199" cy="518160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en-US" sz="2200" b="1">
                <a:solidFill>
                  <a:srgbClr val="5B5B5B"/>
                </a:solidFill>
              </a:rPr>
              <a:t>ⓘ</a:t>
            </a:r>
            <a:r>
              <a:rPr lang="en-US" sz="2000">
                <a:solidFill>
                  <a:srgbClr val="5B5B5B"/>
                </a:solidFill>
              </a:rPr>
              <a:t> Start presenting to display the poll results on this slide.</a:t>
            </a:r>
            <a:endParaRPr lang="hu-HU" sz="2000">
              <a:solidFill>
                <a:srgbClr val="5B5B5B"/>
              </a:solidFill>
            </a:endParaRP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3B714D26-E14B-B5BA-4C81-AAAA86193D83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4693" y="1742703"/>
            <a:ext cx="2371696" cy="2371696"/>
          </a:xfrm>
          <a:prstGeom prst="rect">
            <a:avLst/>
          </a:pr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3812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27D3469-6342-5A24-FA6B-E1810DAC82C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FB7E251-7D04-73F0-8FA9-F768333A0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F9A07F57-03DA-F6A7-C5BE-5A303588F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4446"/>
            <a:ext cx="10515600" cy="4176897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bg1"/>
                </a:solidFill>
                <a:latin typeface="Gome Pixel" pitchFamily="50" charset="-18"/>
                <a:cs typeface="Gome Pixel" pitchFamily="50" charset="-1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Leonardo AI</a:t>
            </a:r>
            <a:endParaRPr lang="hu-HU" dirty="0">
              <a:solidFill>
                <a:schemeClr val="bg1"/>
              </a:solidFill>
              <a:latin typeface="Gome Pixel" pitchFamily="50" charset="-18"/>
              <a:cs typeface="Gome Pixel" pitchFamily="50" charset="-18"/>
            </a:endParaRPr>
          </a:p>
          <a:p>
            <a:r>
              <a:rPr lang="hu-HU" dirty="0">
                <a:solidFill>
                  <a:schemeClr val="bg1"/>
                </a:solidFill>
                <a:latin typeface="Gome Pixel" pitchFamily="50" charset="-18"/>
                <a:cs typeface="Gome Pixel" pitchFamily="50" charset="-18"/>
              </a:rPr>
              <a:t>Adobe Photoshop</a:t>
            </a:r>
          </a:p>
          <a:p>
            <a:r>
              <a:rPr lang="hu-HU" dirty="0">
                <a:solidFill>
                  <a:schemeClr val="bg1"/>
                </a:solidFill>
                <a:latin typeface="Gome Pixel" pitchFamily="50" charset="-18"/>
                <a:cs typeface="Gome Pixel" pitchFamily="50" charset="-18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</a:t>
            </a:r>
            <a:endParaRPr lang="hu-HU" dirty="0">
              <a:solidFill>
                <a:schemeClr val="bg1"/>
              </a:solidFill>
              <a:latin typeface="Gome Pixel" pitchFamily="50" charset="-18"/>
              <a:cs typeface="Gome Pixel" pitchFamily="50" charset="-18"/>
            </a:endParaRPr>
          </a:p>
          <a:p>
            <a:r>
              <a:rPr lang="hu-HU" dirty="0" err="1">
                <a:solidFill>
                  <a:schemeClr val="bg1"/>
                </a:solidFill>
                <a:latin typeface="Gome Pixel" pitchFamily="50" charset="-18"/>
                <a:cs typeface="Gome Pixel" pitchFamily="50" charset="-18"/>
              </a:rPr>
              <a:t>Photoleap</a:t>
            </a:r>
            <a:endParaRPr lang="hu-HU" dirty="0">
              <a:solidFill>
                <a:schemeClr val="bg1"/>
              </a:solidFill>
              <a:latin typeface="Gome Pixel" pitchFamily="50" charset="-18"/>
              <a:cs typeface="Gome Pixel" pitchFamily="50" charset="-18"/>
            </a:endParaRPr>
          </a:p>
          <a:p>
            <a:pPr marL="0" indent="0">
              <a:buNone/>
            </a:pPr>
            <a:endParaRPr lang="en-US" sz="2200" dirty="0">
              <a:solidFill>
                <a:schemeClr val="bg1"/>
              </a:solidFill>
              <a:latin typeface="Gome Pixel" pitchFamily="50" charset="-18"/>
              <a:cs typeface="Gome Pixel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3528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3750C-B368-51B1-D2DE-7E6243970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3">
            <a:extLst>
              <a:ext uri="{FF2B5EF4-FFF2-40B4-BE49-F238E27FC236}">
                <a16:creationId xmlns:a16="http://schemas.microsoft.com/office/drawing/2014/main" id="{06EADD0D-E1C7-DCCC-A69F-320B3830A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510110D-17E2-D82D-A267-D5A281ED4F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8893BEA6-5EE0-6E2A-251F-665918B5C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02" y="149553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887950C5-810E-9649-7CF6-9D6886EA93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86" y="1624936"/>
            <a:ext cx="10515600" cy="4351338"/>
          </a:xfrm>
        </p:spPr>
        <p:txBody>
          <a:bodyPr>
            <a:normAutofit/>
          </a:bodyPr>
          <a:lstStyle/>
          <a:p>
            <a:r>
              <a:rPr lang="hu-HU" sz="36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Leonardo AI</a:t>
            </a:r>
          </a:p>
          <a:p>
            <a:pPr lvl="1"/>
            <a:r>
              <a:rPr lang="hu-HU" sz="32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előnyök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gyors, látványos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a legvalósághűbb képgeneráló alkalmazás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motiváló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rengeteg különböző stílusban alkothatunk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fel tudja javítani a </a:t>
            </a:r>
            <a:r>
              <a:rPr lang="hu-HU" sz="2800" dirty="0" err="1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promptokat</a:t>
            </a:r>
            <a:endParaRPr lang="hu-HU" sz="2800" dirty="0">
              <a:solidFill>
                <a:srgbClr val="FFFFFF"/>
              </a:solidFill>
              <a:latin typeface="Gome Pixel" pitchFamily="50" charset="-18"/>
              <a:cs typeface="Gome Pixel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48871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147227-AA14-A48C-8788-0A1BD1CC5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3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7672BE6B-57F4-3741-CFC9-166E8E5620E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C1B3D01-B054-853F-6086-2AA8E2851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02" y="149553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A0819DAF-D388-7C8F-C5F7-6F21C8F36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9430" y="1617163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hu-HU" sz="36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Leonardo AI</a:t>
            </a:r>
          </a:p>
          <a:p>
            <a:pPr lvl="2"/>
            <a:r>
              <a:rPr lang="hu-HU" sz="32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hátrányok</a:t>
            </a:r>
          </a:p>
          <a:p>
            <a:pPr lvl="3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az ingyenes verzió korlátozott (de naponta </a:t>
            </a:r>
            <a:r>
              <a:rPr lang="hu-HU" sz="2800" dirty="0" err="1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újratöltődik</a:t>
            </a:r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)</a:t>
            </a:r>
          </a:p>
          <a:p>
            <a:pPr lvl="3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nem mindig pontos</a:t>
            </a:r>
          </a:p>
          <a:p>
            <a:pPr lvl="3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nem minden tantárgyhoz alkalmazható</a:t>
            </a:r>
          </a:p>
        </p:txBody>
      </p:sp>
    </p:spTree>
    <p:extLst>
      <p:ext uri="{BB962C8B-B14F-4D97-AF65-F5344CB8AC3E}">
        <p14:creationId xmlns:p14="http://schemas.microsoft.com/office/powerpoint/2010/main" val="8490794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0D34A7-2FAF-1FE5-31BF-85590EDE5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1260DF1-6B65-69E9-9297-B3B6742E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F7FBC5D-FD08-BA8E-43B7-FAA9E05805B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616DD5F-770B-9C49-59BD-B15A8A477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F7202160-5FE4-0180-33B4-408822030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artalom helye 3" descr="A képen szöveg, képernyőkép, Multimédiás szoftver, szoftv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A177908-CA9A-7EF0-1986-6F5C114415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485" y="2005013"/>
            <a:ext cx="9129029" cy="4176712"/>
          </a:xfrm>
        </p:spPr>
      </p:pic>
    </p:spTree>
    <p:extLst>
      <p:ext uri="{BB962C8B-B14F-4D97-AF65-F5344CB8AC3E}">
        <p14:creationId xmlns:p14="http://schemas.microsoft.com/office/powerpoint/2010/main" val="2994507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A2985-4BF4-40EE-8890-8B02703EB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9052938-A58B-4915-0649-075025BFD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7E6C8B4-3A1F-637B-6276-E7C793CEC6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5311423-9A3E-A04D-8C64-8786DFB36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4FEDA33E-4DDD-5070-C983-9CD9EC3CCC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Tartalom helye 7" descr="A képen fedett pályás, computer, Emberi arc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4FA0503-92E8-133C-3F92-0F8E903AA2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505" y="3353277"/>
            <a:ext cx="5062727" cy="3375151"/>
          </a:xfrm>
        </p:spPr>
      </p:pic>
      <p:pic>
        <p:nvPicPr>
          <p:cNvPr id="4" name="Kép 3" descr="A képen személy, Emberi arc, ruházat, portré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6A67211-F0F3-E1A2-0582-4206B4A3C1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090" y="1704848"/>
            <a:ext cx="4794887" cy="3196591"/>
          </a:xfrm>
          <a:prstGeom prst="rect">
            <a:avLst/>
          </a:prstGeom>
        </p:spPr>
      </p:pic>
      <p:pic>
        <p:nvPicPr>
          <p:cNvPr id="7" name="Kép 6" descr="A képen Emberi arc, ruházat, személy, portré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4F50B39-1C24-7B6F-BC9D-119FA9E037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742" y="3694176"/>
            <a:ext cx="4745721" cy="316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92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788668-B16E-BDBF-5C40-A15FA2D98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7ECCBF06-46D1-10F8-6758-C5B032E9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A352145A-DE17-D10C-7420-F9644F2AA43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EAA2BFA-D6DA-A3DC-4DE4-D97DE3CD3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8DA1A57D-D8A0-D83F-1551-D5A5A83D7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Tartalom helye 11" descr="A képen vázlat, Párhuzamos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C066B50-AFCE-FB7B-20BA-85E4174FCF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1234"/>
            <a:ext cx="6527007" cy="4351338"/>
          </a:xfrm>
        </p:spPr>
      </p:pic>
      <p:pic>
        <p:nvPicPr>
          <p:cNvPr id="14" name="Kép 13" descr="A képen fekete-fehér, mennyezet, fal, lámpa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98FB87B-8681-A173-756B-845DFB40B9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31" y="1975929"/>
            <a:ext cx="6451569" cy="430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7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8F916-BAF8-DAD2-802D-702A59EE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905B49E-6233-BF71-D5DF-A66947295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D024C312-9B83-E0D0-5182-7F1FA92F33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B43ACCE-C9B1-1889-8499-AB31B3B6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F6F8DF46-CE1F-E0C4-D32F-986477176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artalom helye 6" descr="A képen fedett pályás, bútorok, computer, szék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2EB6F55-CAB9-3634-F4F8-1EF94E0A12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945" y="2511234"/>
            <a:ext cx="6527007" cy="4351338"/>
          </a:xfrm>
        </p:spPr>
      </p:pic>
      <p:pic>
        <p:nvPicPr>
          <p:cNvPr id="10" name="Kép 9" descr="A képen fedett pályás, fal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1D402C6-FCDE-36ED-3FDE-58DB291036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2015"/>
            <a:ext cx="6533865" cy="435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3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BD44F4-307A-83F9-C603-3131CA275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A07009D-CB89-1C1D-E815-376007356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BC85E68-FC7F-8791-8261-B30EE2DF23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636DF62-5510-D274-DE05-544DC509B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9FBC44C1-D764-2D2A-2DA7-BF74F883F5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Tartalom helye 7" descr="A képen szöveg, fedett pályás, fal, kézír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DA61A5E-3220-CB3D-3D05-47B1C25336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008" y="1930400"/>
            <a:ext cx="6376992" cy="3604387"/>
          </a:xfrm>
        </p:spPr>
      </p:pic>
      <p:pic>
        <p:nvPicPr>
          <p:cNvPr id="11" name="Kép 10" descr="A képen szöveg, képernyőkép, könyv, fedett pályás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EA111BF4-BEC9-7006-4578-3ACF27DC0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8186"/>
            <a:ext cx="6376991" cy="360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47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B09866-1DDE-A5C9-635A-F0D61112D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22E93B7-7368-0250-25E5-7FFBA751D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62E65915-21B8-C4CC-8058-80F35DC138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1CB4E75-CE66-B38E-8518-10910712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CC524427-8050-4904-388A-6FB245E49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artalom helye 6" descr="A képen szobanövény, virágcserép, váza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5C25D05-F4EC-9FDB-65E7-1AA82F503E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037"/>
            <a:ext cx="5306586" cy="2999375"/>
          </a:xfrm>
        </p:spPr>
      </p:pic>
      <p:pic>
        <p:nvPicPr>
          <p:cNvPr id="10" name="Kép 9" descr="A képen szöveg, iskolatábla, képernyőkép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CBE1D5AF-A458-25BE-7D9A-3AFFC72898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144" y="2905124"/>
            <a:ext cx="6993548" cy="395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410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F4A774-0665-5391-21B4-F61A9C70A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9145378-76EB-4BA8-1A81-A2F775EA2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256A795-BC39-3168-B13D-F24D0C42F65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29DB6BF1-17CE-A80F-4FE7-D71B768D1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B9961218-6431-AEDD-6DB7-031FD3A74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Tartalom helye 10" descr="A képen fedett pályás, iskolatábla, szöveg, fal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F5409364-495F-94E9-BAFA-CB83522B11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739" y="1825625"/>
            <a:ext cx="7698521" cy="4351338"/>
          </a:xfrm>
        </p:spPr>
      </p:pic>
    </p:spTree>
    <p:extLst>
      <p:ext uri="{BB962C8B-B14F-4D97-AF65-F5344CB8AC3E}">
        <p14:creationId xmlns:p14="http://schemas.microsoft.com/office/powerpoint/2010/main" val="4024616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13CD66-102E-6496-6061-518DC5BD6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BAE5ED0-DDC9-7608-B092-6C78A7199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6C44E52-4768-31DD-12F0-6118CC3DD8F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A501321-C498-EB65-139F-897D32175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55C635C4-2529-3D28-F6AD-8699A677B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4F90ECF-119C-112C-FB70-AFAC451A1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2FFFE5C-C326-76AC-ADCE-6385E0E39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1784740"/>
            <a:ext cx="9372600" cy="502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71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3E1F13-D0AA-A1CA-C886-14DE1843B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6F2B3E6D-77B4-369B-43EE-EF43F09DF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BB53655A-2822-B9ED-0375-3B61051EA78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B0B7F71-7CB5-ADD5-50D4-3A4FFD216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CE2F21A6-BF4E-C677-575F-A9DF51E08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619283A-C162-BB14-966D-1D9DDE021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D926784-8C02-5056-33F5-33FF9D036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044" y="1825625"/>
            <a:ext cx="9277349" cy="497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82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C447D5-ED00-C7D0-6293-2B9118853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809372E-2D6B-A0D7-0DB8-0BECF7F60E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CF13D6C-0ED9-2753-A27D-29C344152DA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CD2F3927-9A8C-DA68-63E2-9EF1D6C7D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38BE3007-4890-329F-0E3F-1105B85DD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6EC7214-2FEC-C0F5-B78A-74AD07CE1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7D909A31-0ACB-3385-9732-A0071E70A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189" y="1825625"/>
            <a:ext cx="9086850" cy="487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08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312DAB-DCA2-FC19-1A87-27C3FC6FF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4B98BC5-DBA1-ECAB-ACD8-0F5E56304B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49C82181-D9EA-7F9F-F492-25E30DB1D86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041C9CE-D700-6E42-2A69-A8C10F0F8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90437034-636F-D7F8-46A5-C2EF7A2BA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6B05C7A-2772-E41B-8EAA-3D63C7934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425E1139-617F-DD72-83C8-8FECA0C1A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125" y="1834769"/>
            <a:ext cx="9020175" cy="483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858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AD8366-AF74-F917-29B8-26AFACFC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376A9EC-7B2D-CEE9-E714-E500D569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95A7CCBE-B331-E5BB-A5B3-3E98D6B5F61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1BE423A8-0432-7E8B-F75A-C14EEF410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0F5444AC-F34F-59C7-1B23-62D880B7C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Tartalom helye 6" descr="A képen Multimédiás szoftver, képernyőkép, szoftver, Grafikai szoftv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B543883-6B2C-83CB-886E-9EB749C11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49" y="1825625"/>
            <a:ext cx="9388540" cy="5032375"/>
          </a:xfrm>
        </p:spPr>
      </p:pic>
    </p:spTree>
    <p:extLst>
      <p:ext uri="{BB962C8B-B14F-4D97-AF65-F5344CB8AC3E}">
        <p14:creationId xmlns:p14="http://schemas.microsoft.com/office/powerpoint/2010/main" val="3673687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2DF3E8-6961-5D67-1C95-A26DF7AEE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3">
            <a:extLst>
              <a:ext uri="{FF2B5EF4-FFF2-40B4-BE49-F238E27FC236}">
                <a16:creationId xmlns:a16="http://schemas.microsoft.com/office/drawing/2014/main" id="{965A987D-3B58-8F2F-1F9E-FEFF00637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8CF7072-75B7-9C74-E950-4D4B98A3BE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6EBD64B4-8EB9-391C-87E6-BB917395F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02" y="149553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8DADEC4B-141F-E14D-CB8E-F6123FEA6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686" y="1624936"/>
            <a:ext cx="10515600" cy="4351338"/>
          </a:xfrm>
        </p:spPr>
        <p:txBody>
          <a:bodyPr>
            <a:normAutofit/>
          </a:bodyPr>
          <a:lstStyle/>
          <a:p>
            <a:r>
              <a:rPr lang="hu-HU" sz="3600" dirty="0" err="1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Canva</a:t>
            </a:r>
            <a:endParaRPr lang="hu-HU" sz="3600" dirty="0">
              <a:solidFill>
                <a:srgbClr val="FFFFFF"/>
              </a:solidFill>
              <a:latin typeface="Gome Pixel" pitchFamily="50" charset="-18"/>
              <a:cs typeface="Gome Pixel" pitchFamily="50" charset="-18"/>
            </a:endParaRPr>
          </a:p>
          <a:p>
            <a:pPr lvl="1"/>
            <a:r>
              <a:rPr lang="hu-HU" sz="32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előnyök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tanári felhasználóval megkapjuk a teljes verziót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rengeteg sablon, betűtípus, kép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felhasználóbarát</a:t>
            </a: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rugalmasan </a:t>
            </a:r>
            <a:r>
              <a:rPr lang="hu-HU" sz="2800" dirty="0" err="1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testreszabható</a:t>
            </a:r>
            <a:endParaRPr lang="hu-HU" sz="2800" dirty="0">
              <a:solidFill>
                <a:srgbClr val="FFFFFF"/>
              </a:solidFill>
              <a:latin typeface="Gome Pixel" pitchFamily="50" charset="-18"/>
              <a:cs typeface="Gome Pixel" pitchFamily="50" charset="-18"/>
            </a:endParaRPr>
          </a:p>
          <a:p>
            <a:pPr lvl="2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egy felületen mindent meg tudunk csinálni</a:t>
            </a:r>
          </a:p>
          <a:p>
            <a:pPr lvl="2"/>
            <a:endParaRPr lang="hu-HU" sz="2800" dirty="0">
              <a:solidFill>
                <a:srgbClr val="FFFFFF"/>
              </a:solidFill>
              <a:latin typeface="Gome Pixel" pitchFamily="50" charset="-18"/>
              <a:cs typeface="Gome Pixel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256409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08D52D-6AB2-FDAA-AF07-58006568D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3">
            <a:extLst>
              <a:ext uri="{FF2B5EF4-FFF2-40B4-BE49-F238E27FC236}">
                <a16:creationId xmlns:a16="http://schemas.microsoft.com/office/drawing/2014/main" id="{A0924516-A559-EB15-064E-2E03C8287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04AEAC1-9044-07B5-6933-96AC113730B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442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13988AD-1E28-BBC5-EED4-DB12A0DC4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02" y="149553"/>
            <a:ext cx="10515600" cy="1325563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FFFFFF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2" name="Content Placeholder 8">
            <a:extLst>
              <a:ext uri="{FF2B5EF4-FFF2-40B4-BE49-F238E27FC236}">
                <a16:creationId xmlns:a16="http://schemas.microsoft.com/office/drawing/2014/main" id="{48780B11-2C47-728E-8DE9-C1548B7FE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9430" y="1617163"/>
            <a:ext cx="10515600" cy="4351338"/>
          </a:xfrm>
        </p:spPr>
        <p:txBody>
          <a:bodyPr>
            <a:normAutofit/>
          </a:bodyPr>
          <a:lstStyle/>
          <a:p>
            <a:pPr lvl="1"/>
            <a:r>
              <a:rPr lang="hu-HU" sz="3600" dirty="0" err="1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Canva</a:t>
            </a:r>
            <a:endParaRPr lang="hu-HU" sz="3600" dirty="0">
              <a:solidFill>
                <a:srgbClr val="FFFFFF"/>
              </a:solidFill>
              <a:latin typeface="Gome Pixel" pitchFamily="50" charset="-18"/>
              <a:cs typeface="Gome Pixel" pitchFamily="50" charset="-18"/>
            </a:endParaRPr>
          </a:p>
          <a:p>
            <a:pPr lvl="2"/>
            <a:r>
              <a:rPr lang="hu-HU" sz="32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hátrányok</a:t>
            </a:r>
          </a:p>
          <a:p>
            <a:pPr lvl="3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az ingyenes verzió korlátozott </a:t>
            </a:r>
          </a:p>
          <a:p>
            <a:pPr lvl="3"/>
            <a:r>
              <a:rPr lang="hu-HU" sz="2800" dirty="0">
                <a:solidFill>
                  <a:srgbClr val="FFFFFF"/>
                </a:solidFill>
                <a:latin typeface="Gome Pixel" pitchFamily="50" charset="-18"/>
                <a:cs typeface="Gome Pixel" pitchFamily="50" charset="-18"/>
              </a:rPr>
              <a:t>az MI funkciók nem a legjobbak</a:t>
            </a:r>
          </a:p>
        </p:txBody>
      </p:sp>
    </p:spTree>
    <p:extLst>
      <p:ext uri="{BB962C8B-B14F-4D97-AF65-F5344CB8AC3E}">
        <p14:creationId xmlns:p14="http://schemas.microsoft.com/office/powerpoint/2010/main" val="811537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964565-3426-E081-80A2-BA05EA047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59CA348D-C413-1198-2EB2-78BE70941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261FAC7F-6194-CD51-6F33-F3D8C564FA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F3D7BBE5-D947-2F7B-A095-4F54A2193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E768DE67-EC1D-0D23-3E11-BA962F485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FCAA04D-7580-698C-10F2-A9CCD7DA4C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36EA4907-0AAA-203F-5DE4-5B135592A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7" y="1881912"/>
            <a:ext cx="10973793" cy="497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50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6D0D04-3D05-1F10-FD3A-F4A0918B3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8F4579C-6402-DCDD-432A-634359F46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8E28B38C-9D56-E4F0-ED5C-89C133B26E9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58468B8E-16BB-E679-C9CC-D5784303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57D1345A-875C-5C3E-9488-86BE88019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6AE2B1A-AACB-3523-1186-ADFB85416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0983DD9-29B7-22CB-2667-D4A2C0ABF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58" y="1859595"/>
            <a:ext cx="10981012" cy="500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51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B7F75-AA94-3FC6-A65B-0D6AE80C9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2DF36C4E-FD1E-E7D6-5496-B3A687DB92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5EF00755-232D-E91A-B836-06A997873B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E4C21F8-F0B5-51D5-0A98-DB10A28A9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BA92CA3E-571F-7E68-F9DE-4C08FD26B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9500A35-F03F-70C4-B4DE-499242B07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4492EE19-796C-4EE2-7396-00EBC1861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25" y="1834769"/>
            <a:ext cx="11077737" cy="5023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3777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01BE40-275E-E3BF-5A6C-9FB19F2F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B4D6D43D-69B3-02E8-DE54-67A5C2E6A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7263E69A-CCB0-C54B-EE84-070CD444E3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1E59E2F-E21A-42B9-C87A-649DEE7CA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766FD863-AA79-0DC3-0725-65B49F5B2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68B0AF5-E188-015E-E8A1-EA7BA8DD7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5797AA2-FF04-6862-F545-359B5E108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31" y="1765671"/>
            <a:ext cx="11197214" cy="509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3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13B128-BBCA-6A36-3EE3-4454493C4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0BC99ED6-0E06-28A8-BC03-0588DDDB6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CA3764E8-08C9-6438-876E-1854332FE9F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19793E4-BE46-0B4F-DF76-1D082C523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54C83075-816C-DB9F-BA92-4790C73961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231AB96-D724-C67D-ABD6-05D69CBEEC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F88EC3F-86B3-A1EF-5E45-05192CBDA0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331" y="1828137"/>
            <a:ext cx="10840469" cy="48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35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422F98-D10A-BC28-9D41-A0ABC9725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47C2E56E-3971-F23E-BA51-ACB803398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artalom helye 4" descr="A képen képernyőkép, vázlat, rajz, művésze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027301F7-36DF-B2E2-8FFA-D5DC35603F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" b="15249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9D703DC-D528-7B74-8CCD-DA0033232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dirty="0">
                <a:solidFill>
                  <a:schemeClr val="bg1"/>
                </a:solidFill>
                <a:latin typeface="Lunar Escape" panose="02000500000000000000" pitchFamily="50" charset="0"/>
              </a:rPr>
              <a:t>Tartalomgyártás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7EC5DACF-0368-7AFF-A575-8F632D761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onnsiteX0" fmla="*/ 0 w 9692640"/>
              <a:gd name="connsiteY0" fmla="*/ 0 h 18288"/>
              <a:gd name="connsiteX1" fmla="*/ 401552 w 9692640"/>
              <a:gd name="connsiteY1" fmla="*/ 0 h 18288"/>
              <a:gd name="connsiteX2" fmla="*/ 996957 w 9692640"/>
              <a:gd name="connsiteY2" fmla="*/ 0 h 18288"/>
              <a:gd name="connsiteX3" fmla="*/ 1398509 w 9692640"/>
              <a:gd name="connsiteY3" fmla="*/ 0 h 18288"/>
              <a:gd name="connsiteX4" fmla="*/ 2090841 w 9692640"/>
              <a:gd name="connsiteY4" fmla="*/ 0 h 18288"/>
              <a:gd name="connsiteX5" fmla="*/ 2686246 w 9692640"/>
              <a:gd name="connsiteY5" fmla="*/ 0 h 18288"/>
              <a:gd name="connsiteX6" fmla="*/ 3475504 w 9692640"/>
              <a:gd name="connsiteY6" fmla="*/ 0 h 18288"/>
              <a:gd name="connsiteX7" fmla="*/ 4361688 w 9692640"/>
              <a:gd name="connsiteY7" fmla="*/ 0 h 18288"/>
              <a:gd name="connsiteX8" fmla="*/ 5054019 w 9692640"/>
              <a:gd name="connsiteY8" fmla="*/ 0 h 18288"/>
              <a:gd name="connsiteX9" fmla="*/ 5940204 w 9692640"/>
              <a:gd name="connsiteY9" fmla="*/ 0 h 18288"/>
              <a:gd name="connsiteX10" fmla="*/ 6632535 w 9692640"/>
              <a:gd name="connsiteY10" fmla="*/ 0 h 18288"/>
              <a:gd name="connsiteX11" fmla="*/ 7034087 w 9692640"/>
              <a:gd name="connsiteY11" fmla="*/ 0 h 18288"/>
              <a:gd name="connsiteX12" fmla="*/ 7532566 w 9692640"/>
              <a:gd name="connsiteY12" fmla="*/ 0 h 18288"/>
              <a:gd name="connsiteX13" fmla="*/ 8418750 w 9692640"/>
              <a:gd name="connsiteY13" fmla="*/ 0 h 18288"/>
              <a:gd name="connsiteX14" fmla="*/ 9692640 w 9692640"/>
              <a:gd name="connsiteY14" fmla="*/ 0 h 18288"/>
              <a:gd name="connsiteX15" fmla="*/ 9692640 w 9692640"/>
              <a:gd name="connsiteY15" fmla="*/ 18288 h 18288"/>
              <a:gd name="connsiteX16" fmla="*/ 9000309 w 9692640"/>
              <a:gd name="connsiteY16" fmla="*/ 18288 h 18288"/>
              <a:gd name="connsiteX17" fmla="*/ 8307977 w 9692640"/>
              <a:gd name="connsiteY17" fmla="*/ 18288 h 18288"/>
              <a:gd name="connsiteX18" fmla="*/ 7712572 w 9692640"/>
              <a:gd name="connsiteY18" fmla="*/ 18288 h 18288"/>
              <a:gd name="connsiteX19" fmla="*/ 7214093 w 9692640"/>
              <a:gd name="connsiteY19" fmla="*/ 18288 h 18288"/>
              <a:gd name="connsiteX20" fmla="*/ 6327909 w 9692640"/>
              <a:gd name="connsiteY20" fmla="*/ 18288 h 18288"/>
              <a:gd name="connsiteX21" fmla="*/ 5635578 w 9692640"/>
              <a:gd name="connsiteY21" fmla="*/ 18288 h 18288"/>
              <a:gd name="connsiteX22" fmla="*/ 4846320 w 9692640"/>
              <a:gd name="connsiteY22" fmla="*/ 18288 h 18288"/>
              <a:gd name="connsiteX23" fmla="*/ 4444768 w 9692640"/>
              <a:gd name="connsiteY23" fmla="*/ 18288 h 18288"/>
              <a:gd name="connsiteX24" fmla="*/ 3946289 w 9692640"/>
              <a:gd name="connsiteY24" fmla="*/ 18288 h 18288"/>
              <a:gd name="connsiteX25" fmla="*/ 3253958 w 9692640"/>
              <a:gd name="connsiteY25" fmla="*/ 18288 h 18288"/>
              <a:gd name="connsiteX26" fmla="*/ 2464700 w 9692640"/>
              <a:gd name="connsiteY26" fmla="*/ 18288 h 18288"/>
              <a:gd name="connsiteX27" fmla="*/ 2063148 w 9692640"/>
              <a:gd name="connsiteY27" fmla="*/ 18288 h 18288"/>
              <a:gd name="connsiteX28" fmla="*/ 1661595 w 9692640"/>
              <a:gd name="connsiteY28" fmla="*/ 18288 h 18288"/>
              <a:gd name="connsiteX29" fmla="*/ 969264 w 9692640"/>
              <a:gd name="connsiteY29" fmla="*/ 18288 h 18288"/>
              <a:gd name="connsiteX30" fmla="*/ 0 w 9692640"/>
              <a:gd name="connsiteY30" fmla="*/ 18288 h 18288"/>
              <a:gd name="connsiteX31" fmla="*/ 0 w 9692640"/>
              <a:gd name="connsiteY3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Tartalom helye 5" descr="A képen szöveg, poszter, Grafikus tervezés, clipart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103FC87E-B787-D05C-9B66-51DA09651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34" y="1884106"/>
            <a:ext cx="3263503" cy="4351338"/>
          </a:xfr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C70C0847-1121-8BE9-4094-E95B1BCDC4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350" y="1856674"/>
            <a:ext cx="3270362" cy="4360482"/>
          </a:xfrm>
          <a:prstGeom prst="rect">
            <a:avLst/>
          </a:prstGeom>
        </p:spPr>
      </p:pic>
      <p:pic>
        <p:nvPicPr>
          <p:cNvPr id="11" name="Kép 10" descr="A képen szöveg, felhő, Grafikus tervezés, poszter látható&#10;&#10;Előfordulhat, hogy a mesterséges intelligencia által létrehozott tartalom helytelen.">
            <a:extLst>
              <a:ext uri="{FF2B5EF4-FFF2-40B4-BE49-F238E27FC236}">
                <a16:creationId xmlns:a16="http://schemas.microsoft.com/office/drawing/2014/main" id="{CB2413D6-F3B2-F38E-05BA-EABD1F9FD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943" y="1884106"/>
            <a:ext cx="3466440" cy="433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790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4.1.6203"/>
  <p:tag name="SLIDO_PRESENTATION_ID" val="7b32497a-4f00-4da5-ac5d-fef90c04aa52"/>
  <p:tag name="SLIDO_EVENT_UUID" val="1da8ccf4-0304-4712-a974-6d858a6d95e2"/>
  <p:tag name="SLIDO_EVENT_SECTION_UUID" val="042298fc-7fbe-4ae6-ac37-ffcdd9731bd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jAzODk5NzB9"/>
  <p:tag name="SLIDO_TYPE" val="SlidoPoll"/>
  <p:tag name="SLIDO_POLL_UUID" val="328256f5-fd4c-4eaf-b312-1a17f8d72ecc"/>
  <p:tag name="SLIDO_TIMELINE" val="W3sicG9sbFF1ZXN0aW9uVXVpZCI6Ijc1MzUyZDEyLTc0ZTgtNDYwNC05ZjY1LTEyN2FhNDlmNzkyYiIsInNob3dSZXN1bHRzIjp0cnVlLCJzaG93Q29ycmVjdEFuc3dlcnMiOmZhbHNlLCJ2b3RpbmdMb2NrZWQiOmZhbHNl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METADATA" val="eyJUaW1lc3RhbXAiOjE3NDEyNDYxNTd9"/>
  <p:tag name="SLIDO_TYPE" val="SlidoPoll"/>
  <p:tag name="SLIDO_POLL_UUID" val="894b8fd5-81cb-4f9b-a531-88f60eddcd30"/>
  <p:tag name="SLIDO_TIMELINE" val="W3sicG9sbFF1ZXN0aW9uVXVpZCI6IjNmMTc5YWU1LTY0MTQtNDU3MC04OWU5LWNkOWRkNTUyOTdmNCIsInNob3dSZXN1bHRzIjp0cnVlLCJzaG93Q29ycmVjdEFuc3dlcnMiOmZhbHNlLCJ2b3RpbmdMb2NrZWQiOmZhbHNlfV0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logo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OpenText"/>
</p:tagLst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6FEE085-ED7C-4B6B-9D99-E71E120674F9}">
  <we:reference id="wa200005669" version="2.0.0.0" store="hu-HU" storeType="OMEX"/>
  <we:alternateReferences>
    <we:reference id="WA200005669" version="2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153</Words>
  <Application>Microsoft Office PowerPoint</Application>
  <PresentationFormat>Szélesvásznú</PresentationFormat>
  <Paragraphs>56</Paragraphs>
  <Slides>29</Slides>
  <Notes>0</Notes>
  <HiddenSlides>0</HiddenSlides>
  <MMClips>2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0" baseType="lpstr">
      <vt:lpstr>Office-téma</vt:lpstr>
      <vt:lpstr>Mesterséges intelligencia használata az oktatás folyamatai során</vt:lpstr>
      <vt:lpstr>PowerPoint-bemutató</vt:lpstr>
      <vt:lpstr>PowerPoint-bemutató</vt:lpstr>
      <vt:lpstr>PowerPoint-bemutató</vt:lpstr>
      <vt:lpstr>PowerPoint-bemutató</vt:lpstr>
      <vt:lpstr>PowerPoint-bemutató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  <vt:lpstr>Tartalomgyártás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Koblencz Máté</dc:creator>
  <cp:lastModifiedBy>Koblencz Máté</cp:lastModifiedBy>
  <cp:revision>15</cp:revision>
  <dcterms:created xsi:type="dcterms:W3CDTF">2025-03-02T15:51:59Z</dcterms:created>
  <dcterms:modified xsi:type="dcterms:W3CDTF">2025-10-21T15:30:34Z</dcterms:modified>
</cp:coreProperties>
</file>