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4" r:id="rId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58" autoAdjust="0"/>
    <p:restoredTop sz="94660"/>
  </p:normalViewPr>
  <p:slideViewPr>
    <p:cSldViewPr>
      <p:cViewPr varScale="1">
        <p:scale>
          <a:sx n="81" d="100"/>
          <a:sy n="81" d="100"/>
        </p:scale>
        <p:origin x="-8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CF1-1FB9-4A2C-B0B4-5998B6E0FDD3}" type="datetimeFigureOut">
              <a:rPr lang="hu-HU" smtClean="0"/>
              <a:pPr/>
              <a:t>2018.11.10.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B834-46E7-4AF1-8E79-A0715C7BD211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CF1-1FB9-4A2C-B0B4-5998B6E0FDD3}" type="datetimeFigureOut">
              <a:rPr lang="hu-HU" smtClean="0"/>
              <a:pPr/>
              <a:t>2018.11.10.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B834-46E7-4AF1-8E79-A0715C7BD211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CF1-1FB9-4A2C-B0B4-5998B6E0FDD3}" type="datetimeFigureOut">
              <a:rPr lang="hu-HU" smtClean="0"/>
              <a:pPr/>
              <a:t>2018.11.10.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B834-46E7-4AF1-8E79-A0715C7BD21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CF1-1FB9-4A2C-B0B4-5998B6E0FDD3}" type="datetimeFigureOut">
              <a:rPr lang="hu-HU" smtClean="0"/>
              <a:pPr/>
              <a:t>2018.11.10.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B834-46E7-4AF1-8E79-A0715C7BD211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CF1-1FB9-4A2C-B0B4-5998B6E0FDD3}" type="datetimeFigureOut">
              <a:rPr lang="hu-HU" smtClean="0"/>
              <a:pPr/>
              <a:t>2018.11.10.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B834-46E7-4AF1-8E79-A0715C7BD211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CF1-1FB9-4A2C-B0B4-5998B6E0FDD3}" type="datetimeFigureOut">
              <a:rPr lang="hu-HU" smtClean="0"/>
              <a:pPr/>
              <a:t>2018.11.10.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B834-46E7-4AF1-8E79-A0715C7BD21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CF1-1FB9-4A2C-B0B4-5998B6E0FDD3}" type="datetimeFigureOut">
              <a:rPr lang="hu-HU" smtClean="0"/>
              <a:pPr/>
              <a:t>2018.11.10.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B834-46E7-4AF1-8E79-A0715C7BD21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CF1-1FB9-4A2C-B0B4-5998B6E0FDD3}" type="datetimeFigureOut">
              <a:rPr lang="hu-HU" smtClean="0"/>
              <a:pPr/>
              <a:t>2018.11.10.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B834-46E7-4AF1-8E79-A0715C7BD21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CF1-1FB9-4A2C-B0B4-5998B6E0FDD3}" type="datetimeFigureOut">
              <a:rPr lang="hu-HU" smtClean="0"/>
              <a:pPr/>
              <a:t>2018.11.10.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B834-46E7-4AF1-8E79-A0715C7BD211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CF1-1FB9-4A2C-B0B4-5998B6E0FDD3}" type="datetimeFigureOut">
              <a:rPr lang="hu-HU" smtClean="0"/>
              <a:pPr/>
              <a:t>2018.11.10.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B834-46E7-4AF1-8E79-A0715C7BD21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85CF1-1FB9-4A2C-B0B4-5998B6E0FDD3}" type="datetimeFigureOut">
              <a:rPr lang="hu-HU" smtClean="0"/>
              <a:pPr/>
              <a:t>2018.11.10.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65B834-46E7-4AF1-8E79-A0715C7BD211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D85CF1-1FB9-4A2C-B0B4-5998B6E0FDD3}" type="datetimeFigureOut">
              <a:rPr lang="hu-HU" smtClean="0"/>
              <a:pPr/>
              <a:t>2018.11.10.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665B834-46E7-4AF1-8E79-A0715C7BD211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2ahUKEwjE7v-93OXdAhUGZlAKHYQvAToQjRx6BAgBEAU&amp;url=https://allegro.pl/flaga-wielka-brytania-150x90-cm-anglia-uk-promocja-i5089229352.html&amp;psig=AOvVaw0JtywS_OBJJ7pN9HDpT85-&amp;ust=1538499760493432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google.com/url?sa=i&amp;rct=j&amp;q=&amp;esrc=s&amp;source=images&amp;cd=&amp;cad=rja&amp;uact=8&amp;ved=2ahUKEwjC0MvR4uXdAhUSfFAKHQ9NDI0QjRx6BAgBEAU&amp;url=http://olvasovanevels.gportal.hu/gindex.php?pg=35290013&amp;nid=6765600&amp;psig=AOvVaw1DX6RPGHm1a6iefvpKnY6L&amp;ust=1538501427830899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s://www.google.com/url?sa=i&amp;rct=j&amp;q=&amp;esrc=s&amp;source=images&amp;cd=&amp;cad=rja&amp;uact=8&amp;ved=2ahUKEwj9qtKl4-XdAhWIJlAKHTl5CAQQjRx6BAgBEAU&amp;url=https://szinesfajatek.hu/eeszsegfejleszto_jatekkocka_fejleszto_jatek&amp;psig=AOvVaw07BcKK5SHobS_dNevQM1ek&amp;ust=1538501616036333" TargetMode="Externa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hyperlink" Target="https://www.google.com/url?sa=i&amp;rct=j&amp;q=&amp;esrc=s&amp;source=images&amp;cd=&amp;cad=rja&amp;uact=8&amp;ved=2ahUKEwiLxZmi6OXdAhWGaVAKHRADCVQQjRx6BAgBEAU&amp;url=http://www.halasmedia.hu/rovatok/a-het-arca/az-igazi-ovoneni&amp;psig=AOvVaw3iiITKkqspWisFenDXCo_z&amp;ust=1538502931241878" TargetMode="External"/><Relationship Id="rId3" Type="http://schemas.openxmlformats.org/officeDocument/2006/relationships/image" Target="../media/image9.jpeg"/><Relationship Id="rId7" Type="http://schemas.openxmlformats.org/officeDocument/2006/relationships/hyperlink" Target="https://www.google.com/url?sa=i&amp;rct=j&amp;q=&amp;esrc=s&amp;source=images&amp;cd=&amp;cad=rja&amp;uact=8&amp;ved=2ahUKEwjNlf3V5-XdAhVJZFAKHQfdBT4QjRx6BAgBEAU&amp;url=http://www.sulinet.hu/oroksegtar/data/telepulesek_ertekei/Kotcse/kotcse_monografiaja/pages/09muvelodestortenet.htm&amp;psig=AOvVaw0KPkGcJnN8FC53iieqwI5_&amp;ust=1538502791331622" TargetMode="External"/><Relationship Id="rId12" Type="http://schemas.openxmlformats.org/officeDocument/2006/relationships/image" Target="../media/image13.jpeg"/><Relationship Id="rId2" Type="http://schemas.openxmlformats.org/officeDocument/2006/relationships/hyperlink" Target="https://www.google.com/url?sa=i&amp;rct=j&amp;q=&amp;esrc=s&amp;source=images&amp;cd=&amp;cad=rja&amp;uact=8&amp;ved=2ahUKEwjcoseO5-XdAhXJfFAKHSaXDcEQjRx6BAgBEAU&amp;url=http://picibaba.hu/kisgyerekkel/kezugyesseg/csuhebaba-keszites&amp;psig=AOvVaw3TRYQRRncfbN4A98lA7yzn&amp;ust=1538502641899538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hyperlink" Target="https://www.google.com/url?sa=i&amp;rct=j&amp;q=&amp;esrc=s&amp;source=images&amp;cd=&amp;cad=rja&amp;uact=8&amp;ved=2ahUKEwi4hOCL6OXdAhUQa1AKHVA0CB4QjRx6BAgBEAU&amp;url=http://germanhistorydocs.ghi-dc.org/sub_image.cfm?image_id=2321&amp;language=german&amp;psig=AOvVaw1rffKBsWFOsZl3xObZz6w2&amp;ust=1538502900367778" TargetMode="External"/><Relationship Id="rId5" Type="http://schemas.openxmlformats.org/officeDocument/2006/relationships/image" Target="../media/image10.png"/><Relationship Id="rId10" Type="http://schemas.openxmlformats.org/officeDocument/2006/relationships/image" Target="../media/image12.jpeg"/><Relationship Id="rId4" Type="http://schemas.openxmlformats.org/officeDocument/2006/relationships/hyperlink" Target="https://www.google.com/url?sa=i&amp;rct=j&amp;q=&amp;esrc=s&amp;source=images&amp;cd=&amp;cad=rja&amp;uact=8&amp;ved=2ahUKEwisrcCr5-XdAhVFEVAKHVB5AVMQjRx6BAgBEAU&amp;url=https://www.emag.hu/hajas-baba-berenguer-barna-haju-carla-jatekbaba-rozsaszin-viragos-ruhaban-36-cm-30000/pd/DJJ8NDBBM/&amp;psig=AOvVaw2fEXuel5rnqhzf9uMjXGie&amp;ust=1538502698140380" TargetMode="External"/><Relationship Id="rId9" Type="http://schemas.openxmlformats.org/officeDocument/2006/relationships/hyperlink" Target="https://www.google.com/url?sa=i&amp;rct=j&amp;q=&amp;esrc=s&amp;source=images&amp;cd=&amp;cad=rja&amp;uact=8&amp;ved=2ahUKEwiQ_aXk5-XdAhULaFAKHWO-AlcQjRx6BAgBEAU&amp;url=http://www.csepregiovoda.hu/fotogaleria/2011/ovodai-csoportkepek.html&amp;psig=AOvVaw331JYmFtp56yQJdpErUQfH&amp;ust=1538502819549498" TargetMode="External"/><Relationship Id="rId1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odolanyi.hu/nevelestortenet/?act=menu_tart&amp;rovat_mod=archiv&amp;eid=35&amp;rid=2&amp;id=27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39551" y="6309320"/>
            <a:ext cx="5073375" cy="882119"/>
          </a:xfrm>
        </p:spPr>
        <p:txBody>
          <a:bodyPr/>
          <a:lstStyle/>
          <a:p>
            <a:r>
              <a:rPr lang="hu-HU" dirty="0" smtClean="0"/>
              <a:t>Készítette: Felszeghy Csanád </a:t>
            </a:r>
            <a:endParaRPr lang="hu-HU" dirty="0"/>
          </a:p>
        </p:txBody>
      </p:sp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23528" y="332656"/>
            <a:ext cx="8244408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hu-HU" dirty="0" smtClean="0"/>
              <a:t>Óvodatörténeti kiállítás Martonvásáron</a:t>
            </a:r>
            <a:endParaRPr lang="hu-HU" dirty="0"/>
          </a:p>
        </p:txBody>
      </p:sp>
      <p:pic>
        <p:nvPicPr>
          <p:cNvPr id="4" name="Picture 2" descr="C:\Users\kukor\Desktop\Csanád\Képek(ovimúzeum)\42987170_103827537227239_8738563223768268800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19" y="2204864"/>
            <a:ext cx="4992555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520395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4536504" cy="114300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Az első óvodák: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107503" y="1014039"/>
            <a:ext cx="5622757" cy="5805264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hu-HU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hu-HU" dirty="0" smtClean="0"/>
              <a:t>Az első óvodák Angliában nyíltak</a:t>
            </a:r>
            <a:endParaRPr lang="hu-HU" dirty="0"/>
          </a:p>
          <a:p>
            <a:pPr lvl="1">
              <a:buFont typeface="Arial" panose="020B0604020202020204" pitchFamily="34" charset="0"/>
              <a:buChar char="•"/>
            </a:pPr>
            <a:endParaRPr lang="hu-HU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hu-HU" dirty="0" smtClean="0"/>
              <a:t>Tanították </a:t>
            </a:r>
            <a:r>
              <a:rPr lang="hu-HU" dirty="0"/>
              <a:t>a gyermekeket ezekben a </a:t>
            </a:r>
            <a:r>
              <a:rPr lang="hu-HU" dirty="0" smtClean="0"/>
              <a:t>„</a:t>
            </a:r>
            <a:r>
              <a:rPr lang="hu-HU" dirty="0" err="1" smtClean="0"/>
              <a:t>kisdedóvokban</a:t>
            </a:r>
            <a:r>
              <a:rPr lang="hu-HU" dirty="0" smtClean="0"/>
              <a:t>”, </a:t>
            </a:r>
            <a:r>
              <a:rPr lang="hu-HU" dirty="0"/>
              <a:t>kortól függetlenül</a:t>
            </a:r>
          </a:p>
          <a:p>
            <a:pPr lvl="1">
              <a:buFont typeface="Arial" panose="020B0604020202020204" pitchFamily="34" charset="0"/>
              <a:buChar char="•"/>
            </a:pPr>
            <a:endParaRPr lang="hu-HU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hu-HU" dirty="0" smtClean="0"/>
              <a:t>A mellékhelyiség az óvodaépületen kívül volt, ezért télen a gyermekeknek ki kellett mennie, ami miatt könnyen megbetegedtek. Ezért találták ki ezt a „pottyantós padot” az épületen belül</a:t>
            </a:r>
          </a:p>
          <a:p>
            <a:pPr lvl="1">
              <a:buFont typeface="Arial" panose="020B0604020202020204" pitchFamily="34" charset="0"/>
              <a:buChar char="•"/>
            </a:pPr>
            <a:endParaRPr lang="hu-HU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hu-HU" dirty="0" smtClean="0"/>
              <a:t>Kézzel készített játékok</a:t>
            </a:r>
          </a:p>
          <a:p>
            <a:pPr marL="365760" lvl="1" indent="0">
              <a:buNone/>
            </a:pPr>
            <a:r>
              <a:rPr lang="hu-HU" dirty="0" smtClean="0"/>
              <a:t>  voltak a jellemzőek</a:t>
            </a:r>
            <a:endParaRPr lang="hu-HU" dirty="0"/>
          </a:p>
          <a:p>
            <a:pPr>
              <a:buFont typeface="Arial" panose="020B0604020202020204" pitchFamily="34" charset="0"/>
              <a:buChar char="•"/>
            </a:pPr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</p:txBody>
      </p:sp>
      <p:pic>
        <p:nvPicPr>
          <p:cNvPr id="2051" name="Picture 3" descr="C:\Users\kukor\Desktop\Csanád\Képek(ovimúzeum)\42987756_541178229676678_7757326590073110528_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848" t="1904" r="32577" b="69935"/>
          <a:stretch/>
        </p:blipFill>
        <p:spPr bwMode="auto">
          <a:xfrm>
            <a:off x="5552041" y="2519772"/>
            <a:ext cx="2815901" cy="1396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Kapcsolódó kép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8625" b="86533" l="6982" r="94144">
                        <a14:foregroundMark x1="9234" y1="40688" x2="13739" y2="83381"/>
                        <a14:foregroundMark x1="14189" y1="81948" x2="90541" y2="79083"/>
                        <a14:foregroundMark x1="91667" y1="79943" x2="89414" y2="3610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7711" y="328489"/>
            <a:ext cx="2232248" cy="2174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kukor\Desktop\Csanád\Képek(ovimúzeum)\43074474_328585401248120_2397514095394816000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49080"/>
            <a:ext cx="2751705" cy="139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312353"/>
            <a:ext cx="2088232" cy="1185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775370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2556792" y="188640"/>
            <a:ext cx="6912768" cy="954360"/>
          </a:xfrm>
        </p:spPr>
        <p:txBody>
          <a:bodyPr/>
          <a:lstStyle/>
          <a:p>
            <a:pPr marL="0" indent="0">
              <a:buNone/>
            </a:pPr>
            <a:r>
              <a:rPr lang="hu-HU" dirty="0" smtClean="0"/>
              <a:t>Óvodák ma: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251520" y="1562670"/>
            <a:ext cx="6293296" cy="4817542"/>
          </a:xfrm>
        </p:spPr>
        <p:txBody>
          <a:bodyPr/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hu-HU" dirty="0" smtClean="0"/>
              <a:t>Ma az ovisok többnyire különböző csoportokban vannak beosztva, korosztály szerint 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endParaRPr lang="hu-HU" dirty="0"/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hu-HU" dirty="0" smtClean="0"/>
              <a:t>Akár háromszor is kaphatnak enni egy nap (tízórai, ebéd, uzsonna)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endParaRPr lang="hu-HU" dirty="0"/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hu-HU" dirty="0" smtClean="0"/>
              <a:t>Rengeteg korszerű játék áll a rendelkezésre (Például fejlesztő játékok)</a:t>
            </a:r>
          </a:p>
          <a:p>
            <a:pPr>
              <a:buFont typeface="Arial" panose="020B0604020202020204" pitchFamily="34" charset="0"/>
              <a:buChar char="•"/>
            </a:pPr>
            <a:endParaRPr lang="hu-HU" dirty="0"/>
          </a:p>
          <a:p>
            <a:pPr>
              <a:buFont typeface="Arial" panose="020B0604020202020204" pitchFamily="34" charset="0"/>
              <a:buChar char="•"/>
            </a:pPr>
            <a:endParaRPr lang="hu-HU" dirty="0"/>
          </a:p>
        </p:txBody>
      </p:sp>
      <p:sp>
        <p:nvSpPr>
          <p:cNvPr id="5" name="Ellipszis 4"/>
          <p:cNvSpPr/>
          <p:nvPr/>
        </p:nvSpPr>
        <p:spPr>
          <a:xfrm>
            <a:off x="5004048" y="2492896"/>
            <a:ext cx="1872208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Kiscsoport</a:t>
            </a:r>
            <a:endParaRPr lang="hu-HU" dirty="0"/>
          </a:p>
        </p:txBody>
      </p:sp>
      <p:sp>
        <p:nvSpPr>
          <p:cNvPr id="6" name="Ellipszis 5"/>
          <p:cNvSpPr/>
          <p:nvPr/>
        </p:nvSpPr>
        <p:spPr>
          <a:xfrm>
            <a:off x="5724128" y="1662127"/>
            <a:ext cx="266429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Középsőcsoport</a:t>
            </a:r>
            <a:endParaRPr lang="hu-HU" dirty="0"/>
          </a:p>
        </p:txBody>
      </p:sp>
      <p:sp>
        <p:nvSpPr>
          <p:cNvPr id="7" name="Ellipszis 6"/>
          <p:cNvSpPr/>
          <p:nvPr/>
        </p:nvSpPr>
        <p:spPr>
          <a:xfrm>
            <a:off x="6479704" y="764704"/>
            <a:ext cx="266429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/>
              <a:t>Nagycsoport</a:t>
            </a:r>
            <a:endParaRPr lang="hu-HU" dirty="0"/>
          </a:p>
        </p:txBody>
      </p:sp>
      <p:cxnSp>
        <p:nvCxnSpPr>
          <p:cNvPr id="9" name="Egyenes összekötő nyíllal 8"/>
          <p:cNvCxnSpPr/>
          <p:nvPr/>
        </p:nvCxnSpPr>
        <p:spPr>
          <a:xfrm flipV="1">
            <a:off x="6804248" y="2348880"/>
            <a:ext cx="25202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gyenes összekötő nyíllal 10"/>
          <p:cNvCxnSpPr/>
          <p:nvPr/>
        </p:nvCxnSpPr>
        <p:spPr>
          <a:xfrm flipV="1">
            <a:off x="7596209" y="1367102"/>
            <a:ext cx="143762" cy="1966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Kapcsolódó kép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0060" y="3122538"/>
            <a:ext cx="2475981" cy="1507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Csoportba foglalás 3"/>
          <p:cNvGrpSpPr/>
          <p:nvPr/>
        </p:nvGrpSpPr>
        <p:grpSpPr>
          <a:xfrm>
            <a:off x="3995936" y="4880436"/>
            <a:ext cx="4739306" cy="1556791"/>
            <a:chOff x="3583445" y="4941168"/>
            <a:chExt cx="5405654" cy="1565206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3317" y="4941168"/>
              <a:ext cx="2785782" cy="1556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1" name="Picture 5" descr="Képtalálat a következőre: „fejlesztő játékok”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3445" y="4949583"/>
              <a:ext cx="2619872" cy="15567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9204999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568952" cy="1143000"/>
          </a:xfrm>
        </p:spPr>
        <p:txBody>
          <a:bodyPr/>
          <a:lstStyle/>
          <a:p>
            <a:pPr marL="0" indent="0" algn="l">
              <a:buNone/>
            </a:pPr>
            <a:r>
              <a:rPr lang="hu-HU" sz="4000" dirty="0" smtClean="0"/>
              <a:t>A múlt összehasonlítása a </a:t>
            </a:r>
            <a:r>
              <a:rPr lang="hu-HU" sz="4000" dirty="0" smtClean="0"/>
              <a:t>jelennel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179512" y="1052736"/>
            <a:ext cx="6400800" cy="5472608"/>
          </a:xfrm>
        </p:spPr>
        <p:txBody>
          <a:bodyPr>
            <a:normAutofit/>
          </a:bodyPr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hu-HU" dirty="0" smtClean="0"/>
              <a:t>Régen főleg férfi nevelők voltak, ma már inkább a hölgy pedagógusok jellemzőek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endParaRPr lang="hu-HU" dirty="0"/>
          </a:p>
          <a:p>
            <a:pPr>
              <a:buClrTx/>
              <a:buFont typeface="Arial" panose="020B0604020202020204" pitchFamily="34" charset="0"/>
              <a:buChar char="•"/>
            </a:pPr>
            <a:endParaRPr lang="hu-HU" dirty="0" smtClean="0"/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hu-HU" dirty="0" smtClean="0"/>
              <a:t>Kezdetben a képeken nem mosolyogtak a gyermekek az oviban, ma már igen (életkörülmények fejlődése)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endParaRPr lang="hu-HU" dirty="0"/>
          </a:p>
          <a:p>
            <a:pPr>
              <a:buClrTx/>
              <a:buFont typeface="Arial" panose="020B0604020202020204" pitchFamily="34" charset="0"/>
              <a:buChar char="•"/>
            </a:pPr>
            <a:endParaRPr lang="hu-HU" dirty="0" smtClean="0"/>
          </a:p>
          <a:p>
            <a:pPr>
              <a:buClrTx/>
              <a:buFont typeface="Arial" panose="020B0604020202020204" pitchFamily="34" charset="0"/>
              <a:buChar char="•"/>
            </a:pPr>
            <a:endParaRPr lang="hu-HU" dirty="0" smtClean="0"/>
          </a:p>
          <a:p>
            <a:pPr>
              <a:buClrTx/>
              <a:buFont typeface="Arial" panose="020B0604020202020204" pitchFamily="34" charset="0"/>
              <a:buChar char="•"/>
            </a:pPr>
            <a:endParaRPr lang="hu-HU" b="1" dirty="0"/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hu-HU" dirty="0" smtClean="0"/>
              <a:t>Játékok, eszközök rohamos fejlődése</a:t>
            </a:r>
          </a:p>
          <a:p>
            <a:pPr>
              <a:buFont typeface="Arial" panose="020B0604020202020204" pitchFamily="34" charset="0"/>
              <a:buChar char="•"/>
            </a:pPr>
            <a:endParaRPr lang="hu-HU" dirty="0"/>
          </a:p>
          <a:p>
            <a:pPr>
              <a:buFont typeface="Arial" panose="020B0604020202020204" pitchFamily="34" charset="0"/>
              <a:buChar char="•"/>
            </a:pPr>
            <a:endParaRPr lang="hu-HU" dirty="0"/>
          </a:p>
        </p:txBody>
      </p:sp>
      <p:pic>
        <p:nvPicPr>
          <p:cNvPr id="5122" name="Picture 2" descr="Képtalálat a következőre: „kukoricacsuhé baba”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149080"/>
            <a:ext cx="1800200" cy="1350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Képtalálat a következőre: „játékbaba”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1986" y="4293096"/>
            <a:ext cx="2262014" cy="226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Képtalálat a következőre: „óvoda csoportfotók régen”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482" y="3946619"/>
            <a:ext cx="1995339" cy="1385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Képtalálat a következőre: „óvoda csoportfotók”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5" y="3838352"/>
            <a:ext cx="1947130" cy="149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Egyenes összekötő nyíllal 6"/>
          <p:cNvCxnSpPr/>
          <p:nvPr/>
        </p:nvCxnSpPr>
        <p:spPr>
          <a:xfrm>
            <a:off x="2483768" y="4653136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30" name="Picture 10" descr="Képtalálat a következőre: „friedrich fröbel”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0657" y="1124744"/>
            <a:ext cx="1485639" cy="213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Kapcsolódó kép">
            <a:hlinkClick r:id="rId13"/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715" r="25833"/>
          <a:stretch/>
        </p:blipFill>
        <p:spPr bwMode="auto">
          <a:xfrm>
            <a:off x="7308304" y="1844824"/>
            <a:ext cx="1320940" cy="199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822102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4392488" cy="1143000"/>
          </a:xfrm>
        </p:spPr>
        <p:txBody>
          <a:bodyPr/>
          <a:lstStyle/>
          <a:p>
            <a:pPr marL="0" indent="0">
              <a:buNone/>
            </a:pPr>
            <a:r>
              <a:rPr lang="hu-HU" b="0" dirty="0">
                <a:effectLst/>
              </a:rPr>
              <a:t>Brunszvik </a:t>
            </a:r>
            <a:r>
              <a:rPr lang="hu-HU" b="0" dirty="0" smtClean="0">
                <a:effectLst/>
              </a:rPr>
              <a:t>Teréz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395536" y="1268760"/>
            <a:ext cx="7920880" cy="5040560"/>
          </a:xfrm>
        </p:spPr>
        <p:txBody>
          <a:bodyPr>
            <a:normAutofit/>
          </a:bodyPr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hu-HU" dirty="0" smtClean="0"/>
              <a:t>Első óvodát ő nyitotta meg Magyarországon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endParaRPr lang="hu-HU" dirty="0" smtClean="0"/>
          </a:p>
          <a:p>
            <a:pPr>
              <a:buClrTx/>
              <a:buFont typeface="Arial" panose="020B0604020202020204" pitchFamily="34" charset="0"/>
              <a:buChar char="•"/>
            </a:pPr>
            <a:endParaRPr lang="hu-HU" dirty="0" smtClean="0"/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hu-HU" dirty="0" smtClean="0"/>
              <a:t>A </a:t>
            </a:r>
            <a:r>
              <a:rPr lang="hu-HU" dirty="0" smtClean="0"/>
              <a:t>fő célja az volt, hogy ne csavarogjanak a kisgyermekek ameddig a szüleik dolgoznak, illetve hogy jó neveltetetésben részesüljenek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endParaRPr lang="hu-HU" dirty="0"/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hu-HU" dirty="0" smtClean="0"/>
              <a:t>Az első intézménye „láncreakciót” indított be, sorra nyíltak a </a:t>
            </a:r>
            <a:r>
              <a:rPr lang="hu-HU" dirty="0" smtClean="0"/>
              <a:t>„</a:t>
            </a:r>
            <a:r>
              <a:rPr lang="hu-HU" dirty="0" err="1" smtClean="0"/>
              <a:t>kisdedóvok</a:t>
            </a:r>
            <a:r>
              <a:rPr lang="hu-HU" dirty="0" smtClean="0"/>
              <a:t>” </a:t>
            </a:r>
            <a:r>
              <a:rPr lang="hu-HU" dirty="0" smtClean="0"/>
              <a:t>Magyarországon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endParaRPr lang="hu-HU" dirty="0"/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hu-HU" dirty="0" smtClean="0"/>
              <a:t>Kezdetben oktatás folyt német nyelven, még maga Teréz is oktatta a gyermekeket</a:t>
            </a:r>
            <a:endParaRPr lang="hu-HU" dirty="0"/>
          </a:p>
          <a:p>
            <a:pPr>
              <a:buFont typeface="Arial" panose="020B0604020202020204" pitchFamily="34" charset="0"/>
              <a:buChar char="•"/>
            </a:pPr>
            <a:endParaRPr lang="hu-HU" dirty="0"/>
          </a:p>
        </p:txBody>
      </p:sp>
      <p:pic>
        <p:nvPicPr>
          <p:cNvPr id="1026" name="Picture 2" descr="C:\Users\kukor\Desktop\Csanád\Képek(ovimúzeum)\43057945_1092581894238072_8803373829293342720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04664"/>
            <a:ext cx="2304256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22403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4824535" cy="954360"/>
          </a:xfrm>
        </p:spPr>
        <p:txBody>
          <a:bodyPr/>
          <a:lstStyle/>
          <a:p>
            <a:pPr marL="0" indent="0" algn="l">
              <a:buNone/>
            </a:pPr>
            <a:r>
              <a:rPr lang="hu-HU" sz="4000" b="0" dirty="0" err="1">
                <a:effectLst/>
              </a:rPr>
              <a:t>Friderich</a:t>
            </a:r>
            <a:r>
              <a:rPr lang="hu-HU" sz="4000" b="0" dirty="0">
                <a:effectLst/>
              </a:rPr>
              <a:t> </a:t>
            </a:r>
            <a:r>
              <a:rPr lang="hu-HU" sz="4000" b="0" dirty="0" err="1" smtClean="0">
                <a:effectLst/>
              </a:rPr>
              <a:t>Fröbel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395536" y="1143000"/>
            <a:ext cx="8136904" cy="5310336"/>
          </a:xfrm>
        </p:spPr>
        <p:txBody>
          <a:bodyPr>
            <a:normAutofit/>
          </a:bodyPr>
          <a:lstStyle/>
          <a:p>
            <a:pPr lvl="1"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hu-HU" dirty="0" smtClean="0"/>
              <a:t>1837-ben nyitotta meg első németországi </a:t>
            </a:r>
            <a:endParaRPr lang="hu-HU" dirty="0" smtClean="0"/>
          </a:p>
          <a:p>
            <a:pPr lvl="1">
              <a:spcAft>
                <a:spcPts val="0"/>
              </a:spcAft>
              <a:buClrTx/>
              <a:buNone/>
            </a:pPr>
            <a:r>
              <a:rPr lang="hu-HU" dirty="0" smtClean="0"/>
              <a:t>   „</a:t>
            </a:r>
            <a:r>
              <a:rPr lang="hu-HU" dirty="0"/>
              <a:t>játszó és elfoglaló </a:t>
            </a:r>
            <a:r>
              <a:rPr lang="hu-HU" dirty="0" smtClean="0"/>
              <a:t>intézményét” </a:t>
            </a:r>
          </a:p>
          <a:p>
            <a:pPr lvl="1"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endParaRPr lang="hu-HU" dirty="0" smtClean="0"/>
          </a:p>
          <a:p>
            <a:pPr lvl="1"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hu-HU" dirty="0" smtClean="0"/>
              <a:t>Friedrich volt az első, aki </a:t>
            </a:r>
            <a:r>
              <a:rPr lang="hu-HU" dirty="0"/>
              <a:t>felismerte a </a:t>
            </a:r>
            <a:r>
              <a:rPr lang="hu-HU" dirty="0" smtClean="0"/>
              <a:t>játéknak</a:t>
            </a:r>
          </a:p>
          <a:p>
            <a:pPr lvl="1">
              <a:spcAft>
                <a:spcPts val="0"/>
              </a:spcAft>
              <a:buClrTx/>
              <a:buNone/>
            </a:pPr>
            <a:r>
              <a:rPr lang="hu-HU" dirty="0" smtClean="0"/>
              <a:t>  </a:t>
            </a:r>
            <a:r>
              <a:rPr lang="hu-HU" dirty="0"/>
              <a:t>az egyén személyiségfejlődésében </a:t>
            </a:r>
            <a:r>
              <a:rPr lang="hu-HU" dirty="0" smtClean="0"/>
              <a:t>játszott</a:t>
            </a:r>
          </a:p>
          <a:p>
            <a:pPr lvl="1">
              <a:spcAft>
                <a:spcPts val="0"/>
              </a:spcAft>
              <a:buClrTx/>
              <a:buNone/>
            </a:pPr>
            <a:r>
              <a:rPr lang="hu-HU" dirty="0" smtClean="0"/>
              <a:t>  óriási </a:t>
            </a:r>
            <a:r>
              <a:rPr lang="hu-HU" dirty="0" smtClean="0"/>
              <a:t>szerepét </a:t>
            </a:r>
          </a:p>
          <a:p>
            <a:pPr lvl="1">
              <a:spcAft>
                <a:spcPts val="0"/>
              </a:spcAft>
              <a:buClrTx/>
              <a:buNone/>
            </a:pPr>
            <a:endParaRPr lang="hu-HU" dirty="0" smtClean="0"/>
          </a:p>
          <a:p>
            <a:pPr lvl="1"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hu-HU" dirty="0" smtClean="0"/>
              <a:t>Kiemelte </a:t>
            </a:r>
            <a:r>
              <a:rPr lang="hu-HU" dirty="0"/>
              <a:t>a nevelők fejlődésben játszott szerepét, a játék munkára nevelő </a:t>
            </a:r>
            <a:r>
              <a:rPr lang="hu-HU" dirty="0" smtClean="0"/>
              <a:t>hatását</a:t>
            </a:r>
          </a:p>
          <a:p>
            <a:pPr lvl="1"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endParaRPr lang="hu-HU" dirty="0"/>
          </a:p>
          <a:p>
            <a:pPr lvl="1"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hu-HU" dirty="0" smtClean="0"/>
              <a:t>A </a:t>
            </a:r>
            <a:r>
              <a:rPr lang="hu-HU" dirty="0"/>
              <a:t>világ felfedezése a gyermek részéről alkotó folyamatok során történik; ezek a beszéd, a </a:t>
            </a:r>
            <a:r>
              <a:rPr lang="hu-HU" i="1" dirty="0"/>
              <a:t>játék </a:t>
            </a:r>
            <a:r>
              <a:rPr lang="hu-HU" dirty="0"/>
              <a:t>és az </a:t>
            </a:r>
            <a:r>
              <a:rPr lang="hu-HU" dirty="0" smtClean="0"/>
              <a:t>elképzelés</a:t>
            </a:r>
          </a:p>
          <a:p>
            <a:pPr lvl="1"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endParaRPr lang="hu-HU" dirty="0" smtClean="0"/>
          </a:p>
          <a:p>
            <a:pPr lvl="1">
              <a:spcAft>
                <a:spcPts val="0"/>
              </a:spcAft>
              <a:buClrTx/>
              <a:buFont typeface="Arial" panose="020B0604020202020204" pitchFamily="34" charset="0"/>
              <a:buChar char="•"/>
            </a:pPr>
            <a:r>
              <a:rPr lang="hu-HU" dirty="0" smtClean="0"/>
              <a:t>Pedagógiájának </a:t>
            </a:r>
            <a:r>
              <a:rPr lang="hu-HU" dirty="0"/>
              <a:t>hatása a mai óvodai gyakorlatban is jelen </a:t>
            </a:r>
            <a:r>
              <a:rPr lang="hu-HU" dirty="0" smtClean="0"/>
              <a:t>van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endParaRPr lang="hu-HU" dirty="0"/>
          </a:p>
          <a:p>
            <a:pPr>
              <a:buFont typeface="Arial" panose="020B0604020202020204" pitchFamily="34" charset="0"/>
              <a:buChar char="•"/>
            </a:pPr>
            <a:endParaRPr lang="hu-HU" dirty="0"/>
          </a:p>
        </p:txBody>
      </p:sp>
      <p:pic>
        <p:nvPicPr>
          <p:cNvPr id="2050" name="Picture 2" descr="C:\Users\kukor\Desktop\Csanád\Képek(ovimúzeum)\42891245_639528619778183_3504121103633088512_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121" t="18258" r="19495" b="30833"/>
          <a:stretch/>
        </p:blipFill>
        <p:spPr bwMode="auto">
          <a:xfrm>
            <a:off x="6588224" y="332656"/>
            <a:ext cx="2395213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41656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1520" y="1988840"/>
            <a:ext cx="8136904" cy="144016"/>
          </a:xfrm>
        </p:spPr>
        <p:txBody>
          <a:bodyPr/>
          <a:lstStyle/>
          <a:p>
            <a:pPr marL="0" indent="0" algn="ctr">
              <a:buNone/>
            </a:pPr>
            <a:r>
              <a:rPr lang="hu-HU" sz="4000" dirty="0" smtClean="0"/>
              <a:t>Köszönöm a Figyelmet!</a:t>
            </a:r>
            <a:endParaRPr lang="hu-HU" sz="4000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683568" y="3645024"/>
            <a:ext cx="7560840" cy="259228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hu-HU" dirty="0" smtClean="0"/>
              <a:t>Szakirodalom:</a:t>
            </a:r>
            <a:r>
              <a:rPr lang="hu-HU" dirty="0"/>
              <a:t>Habók Anita (2007): Friedrich </a:t>
            </a:r>
            <a:r>
              <a:rPr lang="hu-HU" dirty="0" err="1"/>
              <a:t>Fröbel</a:t>
            </a:r>
            <a:r>
              <a:rPr lang="hu-HU" dirty="0"/>
              <a:t> romantikus gyermekképe. </a:t>
            </a:r>
            <a:r>
              <a:rPr lang="hu-HU" i="1" dirty="0"/>
              <a:t>Neveléstörténet</a:t>
            </a:r>
            <a:r>
              <a:rPr lang="hu-HU" dirty="0"/>
              <a:t>,1-2</a:t>
            </a:r>
            <a:r>
              <a:rPr lang="hu-HU" dirty="0" smtClean="0"/>
              <a:t>.</a:t>
            </a:r>
          </a:p>
          <a:p>
            <a:pPr marL="45720" indent="0" algn="ctr">
              <a:buNone/>
            </a:pPr>
            <a:r>
              <a:rPr lang="hu-HU" dirty="0" smtClean="0"/>
              <a:t>Elérhető ezen a linken: </a:t>
            </a:r>
          </a:p>
          <a:p>
            <a:pPr marL="45720" indent="0" algn="ctr">
              <a:buNone/>
            </a:pPr>
            <a:r>
              <a:rPr lang="hu-HU" dirty="0">
                <a:hlinkClick r:id="rId2"/>
              </a:rPr>
              <a:t>http://www.kodolanyi.hu/nevelestortenet/?act=menu_tart&amp;rovat_mod=archiv&amp;eid=35&amp;rid=2&amp;id=274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xmlns="" val="20759344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urbulencia">
  <a:themeElements>
    <a:clrScheme name="Turbulencia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Turbulencia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urbulenci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188</TotalTime>
  <Words>303</Words>
  <Application>Microsoft Office PowerPoint</Application>
  <PresentationFormat>Diavetítés a képernyőre (4:3 oldalarány)</PresentationFormat>
  <Paragraphs>59</Paragraphs>
  <Slides>7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8" baseType="lpstr">
      <vt:lpstr>Turbulencia</vt:lpstr>
      <vt:lpstr>Óvodatörténeti kiállítás Martonvásáron</vt:lpstr>
      <vt:lpstr>Az első óvodák:</vt:lpstr>
      <vt:lpstr>Óvodák ma:</vt:lpstr>
      <vt:lpstr>A múlt összehasonlítása a jelennel</vt:lpstr>
      <vt:lpstr>Brunszvik Teréz</vt:lpstr>
      <vt:lpstr>Friderich Fröbel</vt:lpstr>
      <vt:lpstr>Köszönöm a Figyelmet!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Óvodatörténeti kiállítás Martonvásáron</dc:title>
  <dc:creator>kukorildiko7@gmail.com</dc:creator>
  <cp:lastModifiedBy>Ivides</cp:lastModifiedBy>
  <cp:revision>20</cp:revision>
  <dcterms:created xsi:type="dcterms:W3CDTF">2018-10-01T15:58:36Z</dcterms:created>
  <dcterms:modified xsi:type="dcterms:W3CDTF">2018-11-10T17:41:03Z</dcterms:modified>
</cp:coreProperties>
</file>